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90" d="100"/>
          <a:sy n="90" d="100"/>
        </p:scale>
        <p:origin x="-125" y="-10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4/11/2019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18" Type="http://schemas.microsoft.com/office/2007/relationships/hdphoto" Target="../media/hdphoto5.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3.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5"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0.png"/><Relationship Id="rId20" Type="http://schemas.microsoft.com/office/2007/relationships/hdphoto" Target="../media/hdphoto6.wdp"/><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png"/><Relationship Id="rId24" Type="http://schemas.microsoft.com/office/2007/relationships/hdphoto" Target="../media/hdphoto7.wdp"/><Relationship Id="rId5" Type="http://schemas.openxmlformats.org/officeDocument/2006/relationships/image" Target="../media/image3.png"/><Relationship Id="rId15" Type="http://schemas.microsoft.com/office/2007/relationships/hdphoto" Target="../media/hdphoto4.wdp"/><Relationship Id="rId23" Type="http://schemas.openxmlformats.org/officeDocument/2006/relationships/image" Target="../media/image15.png"/><Relationship Id="rId28" Type="http://schemas.openxmlformats.org/officeDocument/2006/relationships/image" Target="../media/image18.png"/><Relationship Id="rId10" Type="http://schemas.openxmlformats.org/officeDocument/2006/relationships/image" Target="../media/image50.png"/><Relationship Id="rId19"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9.png"/><Relationship Id="rId22" Type="http://schemas.openxmlformats.org/officeDocument/2006/relationships/image" Target="../media/image14.jpg"/><Relationship Id="rId27" Type="http://schemas.openxmlformats.org/officeDocument/2006/relationships/image" Target="../media/image17.PNG"/><Relationship Id="rId30" Type="http://schemas.microsoft.com/office/2007/relationships/hdphoto" Target="../media/hdphoto9.wdp"/></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5.png"/><Relationship Id="rId18" Type="http://schemas.microsoft.com/office/2007/relationships/hdphoto" Target="../media/hdphoto8.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27.png"/><Relationship Id="rId17" Type="http://schemas.openxmlformats.org/officeDocument/2006/relationships/image" Target="../media/image16.png"/><Relationship Id="rId2" Type="http://schemas.openxmlformats.org/officeDocument/2006/relationships/image" Target="../media/image20.jpeg"/><Relationship Id="rId16"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19.png"/><Relationship Id="rId10" Type="http://schemas.microsoft.com/office/2007/relationships/hdphoto" Target="../media/hdphoto10.wdp"/><Relationship Id="rId19"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5.png"/><Relationship Id="rId1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3.jpeg"/><Relationship Id="rId3" Type="http://schemas.openxmlformats.org/officeDocument/2006/relationships/image" Target="../media/image30.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jpeg"/><Relationship Id="rId25" Type="http://schemas.openxmlformats.org/officeDocument/2006/relationships/image" Target="../media/image52.png"/><Relationship Id="rId2" Type="http://schemas.openxmlformats.org/officeDocument/2006/relationships/image" Target="../media/image29.png"/><Relationship Id="rId16" Type="http://schemas.openxmlformats.org/officeDocument/2006/relationships/image" Target="../media/image42.jpe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1.png"/><Relationship Id="rId5" Type="http://schemas.openxmlformats.org/officeDocument/2006/relationships/image" Target="../media/image3.png"/><Relationship Id="rId15" Type="http://schemas.openxmlformats.org/officeDocument/2006/relationships/image" Target="../media/image41.jpeg"/><Relationship Id="rId23" Type="http://schemas.openxmlformats.org/officeDocument/2006/relationships/image" Target="../media/image49.png"/><Relationship Id="rId28" Type="http://schemas.openxmlformats.org/officeDocument/2006/relationships/image" Target="../media/image55.png"/><Relationship Id="rId10" Type="http://schemas.openxmlformats.org/officeDocument/2006/relationships/image" Target="../media/image36.png"/><Relationship Id="rId19" Type="http://schemas.openxmlformats.org/officeDocument/2006/relationships/image" Target="../media/image45.jp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jpg"/><Relationship Id="rId22" Type="http://schemas.openxmlformats.org/officeDocument/2006/relationships/image" Target="../media/image48.PNG"/><Relationship Id="rId2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sp>
        <p:nvSpPr>
          <p:cNvPr id="31" name="TextBox 30"/>
          <p:cNvSpPr txBox="1"/>
          <p:nvPr/>
        </p:nvSpPr>
        <p:spPr>
          <a:xfrm>
            <a:off x="13624724" y="5713011"/>
            <a:ext cx="15099616" cy="19032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21" name="TextBox 20"/>
          <p:cNvSpPr txBox="1"/>
          <p:nvPr/>
        </p:nvSpPr>
        <p:spPr>
          <a:xfrm>
            <a:off x="838294" y="24975282"/>
            <a:ext cx="12470501" cy="501675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pPr algn="ctr"/>
            <a:endParaRPr lang="en-US" sz="4000" dirty="0"/>
          </a:p>
          <a:p>
            <a:pPr algn="ctr"/>
            <a:endParaRPr lang="en-US" sz="4000" dirty="0"/>
          </a:p>
          <a:p>
            <a:r>
              <a:rPr lang="en-US" sz="4000" dirty="0"/>
              <a:t> </a:t>
            </a:r>
          </a:p>
        </p:txBody>
      </p:sp>
      <mc:AlternateContent xmlns:mc="http://schemas.openxmlformats.org/markup-compatibility/2006" xmlns:a14="http://schemas.microsoft.com/office/drawing/2010/main">
        <mc:Choice Requires="a14">
          <p:sp>
            <p:nvSpPr>
              <p:cNvPr id="27" name="TextBox 26"/>
              <p:cNvSpPr txBox="1"/>
              <p:nvPr/>
            </p:nvSpPr>
            <p:spPr>
              <a:xfrm>
                <a:off x="789561" y="8227773"/>
                <a:ext cx="12519237" cy="5476756"/>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3200" b="0" i="0" smtClean="0">
                        <a:latin typeface="Cambria Math" panose="02040503050406030204" pitchFamily="18" charset="0"/>
                      </a:rPr>
                      <m:t>                 </m:t>
                    </m:r>
                    <m:r>
                      <m:rPr>
                        <m:sty m:val="p"/>
                      </m:rPr>
                      <a:rPr lang="en-US" sz="3200" smtClean="0">
                        <a:latin typeface="Cambria Math" panose="02040503050406030204" pitchFamily="18" charset="0"/>
                      </a:rPr>
                      <m:t>P</m:t>
                    </m:r>
                    <m:r>
                      <a:rPr lang="en-US" sz="3200" smtClean="0">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tan</m:t>
                        </m:r>
                        <m:r>
                          <m:rPr>
                            <m:sty m:val="p"/>
                          </m:rPr>
                          <a:rPr lang="en-US" sz="3200" b="0" i="0" smtClean="0">
                            <a:latin typeface="Cambria Math" panose="02040503050406030204" pitchFamily="18" charset="0"/>
                          </a:rPr>
                          <m:t>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m:rPr>
                                    <m:sty m:val="p"/>
                                  </m:rPr>
                                  <a:rPr lang="en-US" sz="3200">
                                    <a:latin typeface="Cambria Math" panose="02040503050406030204" pitchFamily="18" charset="0"/>
                                  </a:rPr>
                                  <m:t>μB</m:t>
                                </m:r>
                              </m:num>
                              <m:den>
                                <m:r>
                                  <m:rPr>
                                    <m:sty m:val="p"/>
                                  </m:rPr>
                                  <a:rPr lang="en-US" sz="3200">
                                    <a:latin typeface="Cambria Math" panose="02040503050406030204" pitchFamily="18" charset="0"/>
                                  </a:rPr>
                                  <m:t>kT</m:t>
                                </m:r>
                              </m:den>
                            </m:f>
                          </m:e>
                        </m:d>
                      </m:e>
                    </m:func>
                  </m:oMath>
                </a14:m>
                <a:r>
                  <a:rPr lang="en-US" sz="3200" dirty="0">
                    <a:latin typeface="Times New Roman" panose="02020603050405020304" pitchFamily="18" charset="0"/>
                    <a:cs typeface="Times New Roman" panose="02020603050405020304" pitchFamily="18" charset="0"/>
                  </a:rPr>
                  <a:t>		         </a:t>
                </a:r>
                <a:r>
                  <a:rPr lang="en-US" sz="3200" dirty="0">
                    <a:latin typeface="Cambria Math" panose="02040503050406030204" pitchFamily="18" charset="0"/>
                    <a:ea typeface="Cambria Math" panose="02040503050406030204" pitchFamily="18" charset="0"/>
                    <a:cs typeface="Times New Roman" panose="02020603050405020304" pitchFamily="18" charset="0"/>
                  </a:rPr>
                  <a:t>P = K * A </a:t>
                </a:r>
                <a:r>
                  <a:rPr lang="en-US" sz="3200" dirty="0">
                    <a:latin typeface="Times New Roman" panose="02020603050405020304" pitchFamily="18" charset="0"/>
                    <a:cs typeface="Times New Roman" panose="02020603050405020304" pitchFamily="18" charset="0"/>
                  </a:rPr>
                  <a:t>  </a:t>
                </a:r>
              </a:p>
              <a:p>
                <a:r>
                  <a:rPr lang="en-US" sz="2800" dirty="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Polarization constant 	                    K = Thermal Equilibrium Coefficient </a:t>
                </a:r>
              </a:p>
              <a:p>
                <a14:m>
                  <m:oMath xmlns:m="http://schemas.openxmlformats.org/officeDocument/2006/math">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 = Area under the hyperbolic function   </a:t>
                </a:r>
              </a:p>
              <a:p>
                <a:r>
                  <a:rPr lang="en-US" sz="2800" dirty="0">
                    <a:latin typeface="Times New Roman" panose="02020603050405020304" pitchFamily="18" charset="0"/>
                    <a:cs typeface="Times New Roman" panose="02020603050405020304" pitchFamily="18" charset="0"/>
                  </a:rPr>
                  <a:t>        k = Boltzmann Constant </a:t>
                </a:r>
              </a:p>
              <a:p>
                <a:r>
                  <a:rPr lang="en-US" sz="2800" dirty="0">
                    <a:latin typeface="Times New Roman" panose="02020603050405020304" pitchFamily="18" charset="0"/>
                    <a:cs typeface="Times New Roman" panose="02020603050405020304" pitchFamily="18" charset="0"/>
                  </a:rPr>
                  <a:t>        T = Temperature (Kelvin)	</a:t>
                </a:r>
              </a:p>
              <a:p>
                <a:endParaRPr lang="en-US" sz="1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equation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hyperbolic tangent function used for calculating the Thermal Polarization at Thermal Equilibrium. A Thermal Polarization is recorded with one of four devices in the lab, then with the Thermal Equilibrium Coefficient, equation (ii), we can relate each of the four measurement devices to accurately describe the polarization of our target material. </a:t>
                </a:r>
              </a:p>
            </p:txBody>
          </p:sp>
        </mc:Choice>
        <mc:Fallback xmlns="">
          <p:sp>
            <p:nvSpPr>
              <p:cNvPr id="27" name="TextBox 26"/>
              <p:cNvSpPr txBox="1">
                <a:spLocks noRot="1" noChangeAspect="1" noMove="1" noResize="1" noEditPoints="1" noAdjustHandles="1" noChangeArrowheads="1" noChangeShapeType="1" noTextEdit="1"/>
              </p:cNvSpPr>
              <p:nvPr/>
            </p:nvSpPr>
            <p:spPr>
              <a:xfrm>
                <a:off x="789561" y="8227773"/>
                <a:ext cx="12519237" cy="5476756"/>
              </a:xfrm>
              <a:prstGeom prst="rect">
                <a:avLst/>
              </a:prstGeom>
              <a:blipFill>
                <a:blip r:embed="rId2"/>
                <a:stretch>
                  <a:fillRect t="-1889" r="-341" b="-2111"/>
                </a:stretch>
              </a:blipFill>
              <a:ln>
                <a:solidFill>
                  <a:schemeClr val="tx1"/>
                </a:solidFill>
              </a:ln>
            </p:spPr>
            <p:txBody>
              <a:bodyPr/>
              <a:lstStyle/>
              <a:p>
                <a:r>
                  <a:rPr lang="en-US">
                    <a:noFill/>
                  </a:rPr>
                  <a:t> </a:t>
                </a:r>
              </a:p>
            </p:txBody>
          </p:sp>
        </mc:Fallback>
      </mc:AlternateContent>
      <p:sp>
        <p:nvSpPr>
          <p:cNvPr id="5" name="TextBox 4"/>
          <p:cNvSpPr txBox="1"/>
          <p:nvPr/>
        </p:nvSpPr>
        <p:spPr>
          <a:xfrm>
            <a:off x="28898876" y="22294651"/>
            <a:ext cx="14354383" cy="81015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Results</a:t>
            </a:r>
          </a:p>
          <a:p>
            <a:pPr algn="ctr"/>
            <a:r>
              <a:rPr lang="en-US" sz="2800" dirty="0">
                <a:latin typeface="Times New Roman" panose="02020603050405020304" pitchFamily="18" charset="0"/>
                <a:cs typeface="Times New Roman" panose="02020603050405020304" pitchFamily="18" charset="0"/>
              </a:rPr>
              <a:t> The following graphs consist of experimental data collected during the March 2019 Cooldown.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3">
            <a:alphaModFix/>
            <a:biLevel thresh="75000"/>
            <a:extLst>
              <a:ext uri="{BEBA8EAE-BF5A-486C-A8C5-ECC9F3942E4B}">
                <a14:imgProps xmlns:a14="http://schemas.microsoft.com/office/drawing/2010/main">
                  <a14:imgLayer r:embed="rId4">
                    <a14:imgEffect>
                      <a14:sharpenSoften amount="50000"/>
                    </a14:imgEffect>
                  </a14:imgLayer>
                </a14:imgProps>
              </a:ext>
            </a:extLst>
          </a:blip>
          <a:srcRect l="4952" t="19924" r="64249" b="22254"/>
          <a:stretch/>
        </p:blipFill>
        <p:spPr>
          <a:xfrm>
            <a:off x="40432383" y="711768"/>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hqprint">
            <a:biLevel thresh="75000"/>
            <a:extLst>
              <a:ext uri="{28A0092B-C50C-407E-A947-70E740481C1C}">
                <a14:useLocalDpi xmlns:a14="http://schemas.microsoft.com/office/drawing/2010/main" val="0"/>
              </a:ext>
            </a:extLst>
          </a:blip>
          <a:stretch>
            <a:fillRect/>
          </a:stretch>
        </p:blipFill>
        <p:spPr>
          <a:xfrm>
            <a:off x="842934" y="1149088"/>
            <a:ext cx="9702448" cy="1633867"/>
          </a:xfrm>
          <a:prstGeom prst="rect">
            <a:avLst/>
          </a:prstGeom>
        </p:spPr>
      </p:pic>
      <p:sp>
        <p:nvSpPr>
          <p:cNvPr id="11" name="TextBox 10"/>
          <p:cNvSpPr txBox="1"/>
          <p:nvPr/>
        </p:nvSpPr>
        <p:spPr>
          <a:xfrm>
            <a:off x="14082800" y="996525"/>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latin typeface="Times New Roman" panose="02020603050405020304" pitchFamily="18" charset="0"/>
                <a:cs typeface="Times New Roman" panose="02020603050405020304" pitchFamily="18" charset="0"/>
              </a:rPr>
              <a:t>Vaporization of Liquid Helium and Polarization of TEMPO Doped Araldite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548578" y="1365856"/>
            <a:ext cx="6400800"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Thomas Collins </a:t>
            </a:r>
          </a:p>
          <a:p>
            <a:r>
              <a:rPr lang="en-US" sz="36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6481462"/>
            <a:ext cx="6900439" cy="18125575"/>
          </a:xfrm>
          <a:prstGeom prst="rect">
            <a:avLst/>
          </a:prstGeom>
        </p:spPr>
      </p:pic>
      <p:pic>
        <p:nvPicPr>
          <p:cNvPr id="17" name="Picture 16"/>
          <p:cNvPicPr>
            <a:picLocks noChangeAspect="1"/>
          </p:cNvPicPr>
          <p:nvPr/>
        </p:nvPicPr>
        <p:blipFill>
          <a:blip r:embed="rId8">
            <a:extLst>
              <a:ext uri="{BEBA8EAE-BF5A-486C-A8C5-ECC9F3942E4B}">
                <a14:imgProps xmlns:a14="http://schemas.microsoft.com/office/drawing/2010/main">
                  <a14:imgLayer r:embed="rId9">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8184886"/>
            <a:ext cx="2846383" cy="15111369"/>
          </a:xfrm>
          <a:prstGeom prst="rect">
            <a:avLst/>
          </a:prstGeom>
        </p:spPr>
      </p:pic>
      <p:sp>
        <p:nvSpPr>
          <p:cNvPr id="19" name="TextBox 18"/>
          <p:cNvSpPr txBox="1"/>
          <p:nvPr/>
        </p:nvSpPr>
        <p:spPr>
          <a:xfrm>
            <a:off x="14401555" y="5933201"/>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98818" y="7640958"/>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898876" y="30515774"/>
            <a:ext cx="14354383" cy="16184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pPr algn="ctr"/>
            <a:r>
              <a:rPr lang="en-US" sz="2800" dirty="0">
                <a:latin typeface="Times New Roman" panose="02020603050405020304" pitchFamily="18" charset="0"/>
                <a:cs typeface="Times New Roman" panose="02020603050405020304" pitchFamily="18" charset="0"/>
              </a:rPr>
              <a:t>A huge thank you to all the members of Slifer and Long Lab, Karl Slifer, Elena Long, David Ruth, Nathaly Santiesteban, and Tristian Anderson for all the support. </a:t>
            </a:r>
            <a:endParaRPr lang="en-US" sz="6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28898877" y="5071627"/>
                <a:ext cx="14354383" cy="101294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Low Temperature Thermometry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 2.36862708</a:t>
                </a:r>
              </a:p>
              <a:p>
                <a:pPr algn="ctr"/>
                <a:r>
                  <a:rPr lang="en-US" sz="2800" dirty="0">
                    <a:latin typeface="Times New Roman" panose="02020603050405020304" pitchFamily="18" charset="0"/>
                    <a:cs typeface="Times New Roman" panose="02020603050405020304" pitchFamily="18" charset="0"/>
                  </a:rPr>
                  <a:t>b = 0.66027805</a:t>
                </a:r>
              </a:p>
              <a:p>
                <a:pPr algn="ctr"/>
                <a:r>
                  <a:rPr lang="en-US" sz="2800" dirty="0">
                    <a:latin typeface="Times New Roman" panose="02020603050405020304" pitchFamily="18" charset="0"/>
                    <a:cs typeface="Times New Roman" panose="02020603050405020304" pitchFamily="18" charset="0"/>
                  </a:rPr>
                  <a:t>c = 0.77520692</a:t>
                </a: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An Allen Bradley Resistor was used to calculate the temperature on the adjacent side of the heating baffle. Previous to instillation a calibration must occur with the given equation and values listed above. These values were predetermined by the manufactures. Allen Bradley Resistors are Negative Temperature Coefficient resistors, meaning they exhibit an exponential increase in resistance in low temperatures.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98877" y="5071627"/>
                <a:ext cx="14354383" cy="10129440"/>
              </a:xfrm>
              <a:prstGeom prst="rect">
                <a:avLst/>
              </a:prstGeom>
              <a:blipFill>
                <a:blip r:embed="rId10"/>
                <a:stretch>
                  <a:fillRect l="-509" t="-1022" r="-1273"/>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320611" y="10698508"/>
            <a:ext cx="5510914" cy="4133186"/>
          </a:xfrm>
          <a:prstGeom prst="rect">
            <a:avLst/>
          </a:prstGeom>
          <a:ln>
            <a:solidFill>
              <a:schemeClr val="tx1"/>
            </a:solid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4263" y="24027786"/>
            <a:ext cx="6400800" cy="4800600"/>
          </a:xfrm>
          <a:prstGeom prst="rect">
            <a:avLst/>
          </a:prstGeom>
          <a:ln>
            <a:solidFill>
              <a:schemeClr val="tx1"/>
            </a:solidFill>
          </a:ln>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82237" y="24027786"/>
            <a:ext cx="6400800" cy="4800600"/>
          </a:xfrm>
          <a:prstGeom prst="rect">
            <a:avLst/>
          </a:prstGeom>
          <a:ln>
            <a:solidFill>
              <a:schemeClr val="tx1"/>
            </a:solidFill>
          </a:ln>
        </p:spPr>
      </p:pic>
      <p:sp>
        <p:nvSpPr>
          <p:cNvPr id="8" name="TextBox 7"/>
          <p:cNvSpPr txBox="1"/>
          <p:nvPr/>
        </p:nvSpPr>
        <p:spPr>
          <a:xfrm>
            <a:off x="28898876" y="15499149"/>
            <a:ext cx="14354383" cy="66751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pPr algn="ctr"/>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shows the dissipation from a top down viewpoint and Figure (ii) shows a side profile. Thermal analysis was done using SOLIDWORKS.  </a:t>
            </a:r>
          </a:p>
          <a:p>
            <a:pPr algn="ct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4" cstate="hqprint">
            <a:extLst>
              <a:ext uri="{BEBA8EAE-BF5A-486C-A8C5-ECC9F3942E4B}">
                <a14:imgProps xmlns:a14="http://schemas.microsoft.com/office/drawing/2010/main">
                  <a14:imgLayer r:embed="rId15">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739764"/>
            <a:ext cx="4989503" cy="2436519"/>
          </a:xfrm>
          <a:prstGeom prst="rect">
            <a:avLst/>
          </a:prstGeom>
        </p:spPr>
      </p:pic>
      <p:sp>
        <p:nvSpPr>
          <p:cNvPr id="9" name="TextBox 8"/>
          <p:cNvSpPr txBox="1"/>
          <p:nvPr/>
        </p:nvSpPr>
        <p:spPr>
          <a:xfrm>
            <a:off x="23684635" y="10446555"/>
            <a:ext cx="4791623" cy="3293209"/>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pPr algn="ctr"/>
            <a:r>
              <a:rPr lang="en-US" sz="3200" u="sng" dirty="0">
                <a:latin typeface="Times New Roman" panose="02020603050405020304" pitchFamily="18" charset="0"/>
                <a:cs typeface="Times New Roman" panose="02020603050405020304" pitchFamily="18" charset="0"/>
              </a:rPr>
              <a:t>Tempo Doped Araldite Target</a:t>
            </a:r>
          </a:p>
          <a:p>
            <a:pPr algn="ctr"/>
            <a:r>
              <a:rPr lang="en-US" sz="2800" dirty="0">
                <a:latin typeface="Times New Roman" panose="02020603050405020304" pitchFamily="18" charset="0"/>
                <a:cs typeface="Times New Roman" panose="02020603050405020304" pitchFamily="18" charset="0"/>
              </a:rPr>
              <a:t>Target stick containing the Alpha and Beta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point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 D9 connector ran from the back of the Mercury iTC to the 19 pin connector. A 19 pin connector was used for electrical connections between the lab space and the vacuum environment.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heating cartridge and Allen Bradley resistor separated by a copper baffle. Wiring consisted of magnet wire and spade clips connections. </a:t>
            </a:r>
          </a:p>
        </p:txBody>
      </p:sp>
      <p:sp>
        <p:nvSpPr>
          <p:cNvPr id="59" name="TextBox 58"/>
          <p:cNvSpPr txBox="1"/>
          <p:nvPr/>
        </p:nvSpPr>
        <p:spPr>
          <a:xfrm>
            <a:off x="29604981" y="29026101"/>
            <a:ext cx="604787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is a graphical visualization of the heater equilibrating to a set point temperature of 100 K.  </a:t>
            </a:r>
            <a:endParaRPr lang="en-US" sz="4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36748978" y="29026101"/>
            <a:ext cx="6504282"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Figure (ii) shows the heater turning off from an set temperature, once 150 sec pass the heater is turned on again. </a:t>
            </a:r>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01555" y="26299156"/>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266398" y="18678509"/>
            <a:ext cx="6796530" cy="3104322"/>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184372" y="18673726"/>
            <a:ext cx="6796530" cy="310432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5" cstate="hqprint">
            <a:extLst>
              <a:ext uri="{BEBA8EAE-BF5A-486C-A8C5-ECC9F3942E4B}">
                <a14:imgProps xmlns:a14="http://schemas.microsoft.com/office/drawing/2010/main">
                  <a14:imgLayer r:embed="rId26">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10418282" y="26932234"/>
            <a:ext cx="2199436" cy="243497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38294" y="19194868"/>
            <a:ext cx="12470501" cy="5166360"/>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Power Study of Tempo</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 </a:t>
            </a:r>
          </a:p>
        </p:txBody>
      </p:sp>
      <p:sp>
        <p:nvSpPr>
          <p:cNvPr id="29" name="TextBox 28"/>
          <p:cNvSpPr txBox="1"/>
          <p:nvPr/>
        </p:nvSpPr>
        <p:spPr>
          <a:xfrm>
            <a:off x="13624724" y="3434085"/>
            <a:ext cx="15080836"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Background</a:t>
            </a:r>
          </a:p>
          <a:p>
            <a:pPr algn="ctr"/>
            <a:r>
              <a:rPr lang="en-US" sz="2800" dirty="0">
                <a:latin typeface="Times New Roman" panose="02020603050405020304" pitchFamily="18" charset="0"/>
                <a:cs typeface="Times New Roman" panose="02020603050405020304" pitchFamily="18" charset="0"/>
              </a:rPr>
              <a:t>My research at the Polarized Target Lab was to test polarizable proton rich target material for use in our DNP polarizer (as seen on the left). Secondly, to implement a system to vaporized liquid helium venting from the fridge space (as seen on the right).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pPr algn="ctr"/>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K. The simple process of making targets that are free form, quickly reproducible, and relatively harmless in production make it an attractive option for DNP.</a:t>
            </a:r>
          </a:p>
        </p:txBody>
      </p:sp>
      <p:sp>
        <p:nvSpPr>
          <p:cNvPr id="26" name="TextBox 25"/>
          <p:cNvSpPr txBox="1"/>
          <p:nvPr/>
        </p:nvSpPr>
        <p:spPr>
          <a:xfrm>
            <a:off x="838295" y="30150272"/>
            <a:ext cx="12470501"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pPr algn="ctr"/>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sp>
        <p:nvSpPr>
          <p:cNvPr id="20" name="TextBox 19">
            <a:extLst>
              <a:ext uri="{FF2B5EF4-FFF2-40B4-BE49-F238E27FC236}">
                <a16:creationId xmlns:a16="http://schemas.microsoft.com/office/drawing/2014/main" id="{E9B4DF66-651D-43A2-A90A-40E65BAFE94A}"/>
              </a:ext>
            </a:extLst>
          </p:cNvPr>
          <p:cNvSpPr txBox="1"/>
          <p:nvPr/>
        </p:nvSpPr>
        <p:spPr>
          <a:xfrm>
            <a:off x="838295" y="14016961"/>
            <a:ext cx="12470501" cy="4893647"/>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pic>
        <p:nvPicPr>
          <p:cNvPr id="38" name="Picture 37" descr="A close up of a map&#10;&#10;Description automatically generated">
            <a:extLst>
              <a:ext uri="{FF2B5EF4-FFF2-40B4-BE49-F238E27FC236}">
                <a16:creationId xmlns:a16="http://schemas.microsoft.com/office/drawing/2014/main" id="{3BAC8DE3-DD35-4F0C-9FB6-03EA4ED904B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590503" y="14883773"/>
            <a:ext cx="3878474" cy="3901222"/>
          </a:xfrm>
          <a:prstGeom prst="rect">
            <a:avLst/>
          </a:prstGeom>
          <a:ln>
            <a:solidFill>
              <a:schemeClr val="tx1"/>
            </a:solidFill>
          </a:ln>
        </p:spPr>
      </p:pic>
      <p:sp>
        <p:nvSpPr>
          <p:cNvPr id="28" name="TextBox 27">
            <a:extLst>
              <a:ext uri="{FF2B5EF4-FFF2-40B4-BE49-F238E27FC236}">
                <a16:creationId xmlns:a16="http://schemas.microsoft.com/office/drawing/2014/main" id="{816D5017-B1EC-4152-BEF9-BAE5F3B5883D}"/>
              </a:ext>
            </a:extLst>
          </p:cNvPr>
          <p:cNvSpPr txBox="1"/>
          <p:nvPr/>
        </p:nvSpPr>
        <p:spPr>
          <a:xfrm>
            <a:off x="1281553" y="14883773"/>
            <a:ext cx="6068121" cy="353943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t>
            </a:r>
          </a:p>
        </p:txBody>
      </p:sp>
      <p:pic>
        <p:nvPicPr>
          <p:cNvPr id="35" name="Picture 3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53278" y="19977944"/>
            <a:ext cx="4800276" cy="3600207"/>
          </a:xfrm>
          <a:prstGeom prst="rect">
            <a:avLst/>
          </a:prstGeom>
          <a:ln>
            <a:solidFill>
              <a:schemeClr val="tx1"/>
            </a:solidFill>
          </a:ln>
        </p:spPr>
      </p:pic>
      <p:sp>
        <p:nvSpPr>
          <p:cNvPr id="32" name="TextBox 31">
            <a:extLst>
              <a:ext uri="{FF2B5EF4-FFF2-40B4-BE49-F238E27FC236}">
                <a16:creationId xmlns:a16="http://schemas.microsoft.com/office/drawing/2014/main" id="{3413FDF1-38CE-4685-81CD-0594BBE5E3BA}"/>
              </a:ext>
            </a:extLst>
          </p:cNvPr>
          <p:cNvSpPr txBox="1"/>
          <p:nvPr/>
        </p:nvSpPr>
        <p:spPr>
          <a:xfrm>
            <a:off x="6898016" y="19977944"/>
            <a:ext cx="6116944"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polarization of a target material can be directly effected with a microwave enhancement. A power study of the Tempo Doped Araldite was preformed in two temperature ranges, </a:t>
            </a:r>
            <a:endParaRPr lang="en-US" sz="2800" dirty="0"/>
          </a:p>
        </p:txBody>
      </p:sp>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9" cstate="hqprint">
            <a:extLst>
              <a:ext uri="{BEBA8EAE-BF5A-486C-A8C5-ECC9F3942E4B}">
                <a14:imgProps xmlns:a14="http://schemas.microsoft.com/office/drawing/2010/main">
                  <a14:imgLayer r:embed="rId30">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7956329" y="26170297"/>
            <a:ext cx="2503047" cy="335514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AB6D6B-7E9F-4E7F-BE4C-473A9887328A}"/>
              </a:ext>
            </a:extLst>
          </p:cNvPr>
          <p:cNvSpPr txBox="1"/>
          <p:nvPr/>
        </p:nvSpPr>
        <p:spPr>
          <a:xfrm>
            <a:off x="1450990" y="26170297"/>
            <a:ext cx="6117143" cy="523220"/>
          </a:xfrm>
          <a:prstGeom prst="rect">
            <a:avLst/>
          </a:prstGeom>
          <a:noFill/>
        </p:spPr>
        <p:txBody>
          <a:bodyPr wrap="square" rtlCol="0">
            <a:spAutoFit/>
          </a:bodyPr>
          <a:lstStyle/>
          <a:p>
            <a:r>
              <a:rPr lang="en-US" sz="2800" dirty="0"/>
              <a:t>Tempo Doped Araldite Target Text</a:t>
            </a:r>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29769" b="80216" l="10000" r="90000">
                        <a14:foregroundMark x1="20238" y1="47178" x2="17857" y2="41799"/>
                        <a14:foregroundMark x1="17510" y1="41623" x2="13889" y2="41358"/>
                        <a14:foregroundMark x1="12996" y1="41799" x2="10516" y2="46737"/>
                      </a14:backgroundRemoval>
                    </a14:imgEffect>
                  </a14:imgLayer>
                </a14:imgProps>
              </a:ext>
              <a:ext uri="{28A0092B-C50C-407E-A947-70E740481C1C}">
                <a14:useLocalDpi xmlns:a14="http://schemas.microsoft.com/office/drawing/2010/main" val="0"/>
              </a:ext>
            </a:extLst>
          </a:blip>
          <a:srcRect t="23463" b="13479"/>
          <a:stretch/>
        </p:blipFill>
        <p:spPr>
          <a:xfrm>
            <a:off x="28053814" y="18293029"/>
            <a:ext cx="10160966" cy="3604093"/>
          </a:xfrm>
          <a:prstGeom prst="rect">
            <a:avLst/>
          </a:prstGeom>
        </p:spPr>
      </p:pic>
      <p:pic>
        <p:nvPicPr>
          <p:cNvPr id="13" name="Picture 12"/>
          <p:cNvPicPr>
            <a:picLocks noChangeAspect="1"/>
          </p:cNvPicPr>
          <p:nvPr/>
        </p:nvPicPr>
        <p:blipFill rotWithShape="1">
          <a:blip r:embed="rId11"/>
          <a:srcRect l="31466" t="21756" r="34477" b="16561"/>
          <a:stretch/>
        </p:blipFill>
        <p:spPr>
          <a:xfrm>
            <a:off x="36047806" y="25721736"/>
            <a:ext cx="1926772" cy="6204857"/>
          </a:xfrm>
          <a:prstGeom prst="rect">
            <a:avLst/>
          </a:prstGeom>
        </p:spPr>
      </p:pic>
      <p:pic>
        <p:nvPicPr>
          <p:cNvPr id="10" name="Picture 9"/>
          <p:cNvPicPr/>
          <p:nvPr/>
        </p:nvPicPr>
        <p:blipFill rotWithShape="1">
          <a:blip r:embed="rId12"/>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7" cstate="hqprint">
            <a:extLst>
              <a:ext uri="{BEBA8EAE-BF5A-486C-A8C5-ECC9F3942E4B}">
                <a14:imgProps xmlns:a14="http://schemas.microsoft.com/office/drawing/2010/main">
                  <a14:imgLayer r:embed="rId18">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7041161" y="13216749"/>
            <a:ext cx="4126148" cy="55307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map&#10;&#10;Description automatically generated">
            <a:extLst>
              <a:ext uri="{FF2B5EF4-FFF2-40B4-BE49-F238E27FC236}">
                <a16:creationId xmlns:a16="http://schemas.microsoft.com/office/drawing/2014/main" id="{DCEEF608-35D0-4E26-971A-D87812E6AAA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74195" y="12225538"/>
            <a:ext cx="4054191" cy="3970364"/>
          </a:xfrm>
          <a:prstGeom prst="rect">
            <a:avLst/>
          </a:prstGeom>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6395</TotalTime>
  <Words>1684</Words>
  <Application>Microsoft Office PowerPoint</Application>
  <PresentationFormat>Custom</PresentationFormat>
  <Paragraphs>211</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Collins, Thomas</cp:lastModifiedBy>
  <cp:revision>102</cp:revision>
  <dcterms:created xsi:type="dcterms:W3CDTF">2019-03-12T18:14:39Z</dcterms:created>
  <dcterms:modified xsi:type="dcterms:W3CDTF">2019-04-11T15:44:41Z</dcterms:modified>
</cp:coreProperties>
</file>